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embeddedFontLst>
    <p:embeddedFont>
      <p:font typeface="Century Schoolbook" panose="02040604050505020304" pitchFamily="18"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 roundtripDataSignature="AMtx7mgh0EQudCESlasZihYXprnplLH5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14"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p:cNvGrpSpPr/>
        <p:nvPr/>
      </p:nvGrpSpPr>
      <p:grpSpPr>
        <a:xfrm>
          <a:off x="0" y="0"/>
          <a:ext cx="0" cy="0"/>
          <a:chOff x="0" y="0"/>
          <a:chExt cx="0" cy="0"/>
        </a:xfrm>
      </p:grpSpPr>
      <p:sp>
        <p:nvSpPr>
          <p:cNvPr id="20" name="Google Shape;2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 name="Google Shape;21;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Google Shape;2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 name="Google Shape;2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 name="Google Shape;3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 name="Google Shape;3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63b379fd5a_9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63b379fd5a_9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标题幻灯片" type="title">
  <p:cSld name="TITLE">
    <p:bg>
      <p:bgPr>
        <a:solidFill>
          <a:srgbClr val="343437"/>
        </a:solidFill>
        <a:effectLst/>
      </p:bgPr>
    </p:bg>
    <p:spTree>
      <p:nvGrpSpPr>
        <p:cNvPr id="1" name="Shape 12"/>
        <p:cNvGrpSpPr/>
        <p:nvPr/>
      </p:nvGrpSpPr>
      <p:grpSpPr>
        <a:xfrm>
          <a:off x="0" y="0"/>
          <a:ext cx="0" cy="0"/>
          <a:chOff x="0" y="0"/>
          <a:chExt cx="0" cy="0"/>
        </a:xfrm>
      </p:grpSpPr>
      <p:sp>
        <p:nvSpPr>
          <p:cNvPr id="13" name="Google Shape;13;p14"/>
          <p:cNvSpPr txBox="1">
            <a:spLocks noGrp="1"/>
          </p:cNvSpPr>
          <p:nvPr>
            <p:ph type="ctrTitle"/>
          </p:nvPr>
        </p:nvSpPr>
        <p:spPr>
          <a:xfrm>
            <a:off x="1261872" y="758952"/>
            <a:ext cx="9418320" cy="404164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lt1"/>
              </a:buClr>
              <a:buSzPts val="7200"/>
              <a:buFont typeface="Century Schoolbook"/>
              <a:buNone/>
              <a:defRPr sz="7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14"/>
          <p:cNvSpPr txBox="1">
            <a:spLocks noGrp="1"/>
          </p:cNvSpPr>
          <p:nvPr>
            <p:ph type="subTitle" idx="1"/>
          </p:nvPr>
        </p:nvSpPr>
        <p:spPr>
          <a:xfrm>
            <a:off x="1261872" y="4800600"/>
            <a:ext cx="9418320" cy="1691640"/>
          </a:xfrm>
          <a:prstGeom prst="rect">
            <a:avLst/>
          </a:prstGeom>
          <a:noFill/>
          <a:ln>
            <a:noFill/>
          </a:ln>
        </p:spPr>
        <p:txBody>
          <a:bodyPr spcFirstLastPara="1" wrap="square" lIns="91425" tIns="45700" rIns="91425" bIns="45700" anchor="t" anchorCtr="0">
            <a:normAutofit/>
          </a:bodyPr>
          <a:lstStyle>
            <a:lvl1pPr lvl="0" algn="l">
              <a:lnSpc>
                <a:spcPct val="95000"/>
              </a:lnSpc>
              <a:spcBef>
                <a:spcPts val="1400"/>
              </a:spcBef>
              <a:spcAft>
                <a:spcPts val="0"/>
              </a:spcAft>
              <a:buSzPts val="1760"/>
              <a:buNone/>
              <a:defRPr sz="2200">
                <a:solidFill>
                  <a:srgbClr val="BFBFBF"/>
                </a:solidFill>
              </a:defRPr>
            </a:lvl1pPr>
            <a:lvl2pPr lvl="1" algn="ctr">
              <a:lnSpc>
                <a:spcPct val="90000"/>
              </a:lnSpc>
              <a:spcBef>
                <a:spcPts val="300"/>
              </a:spcBef>
              <a:spcAft>
                <a:spcPts val="0"/>
              </a:spcAft>
              <a:buSzPts val="2200"/>
              <a:buNone/>
              <a:defRPr sz="2200"/>
            </a:lvl2pPr>
            <a:lvl3pPr lvl="2" algn="ctr">
              <a:lnSpc>
                <a:spcPct val="90000"/>
              </a:lnSpc>
              <a:spcBef>
                <a:spcPts val="300"/>
              </a:spcBef>
              <a:spcAft>
                <a:spcPts val="0"/>
              </a:spcAft>
              <a:buSzPts val="2200"/>
              <a:buNone/>
              <a:defRPr sz="2200"/>
            </a:lvl3pPr>
            <a:lvl4pPr lvl="3" algn="ctr">
              <a:lnSpc>
                <a:spcPct val="90000"/>
              </a:lnSpc>
              <a:spcBef>
                <a:spcPts val="300"/>
              </a:spcBef>
              <a:spcAft>
                <a:spcPts val="0"/>
              </a:spcAft>
              <a:buSzPts val="2000"/>
              <a:buNone/>
              <a:defRPr sz="2000"/>
            </a:lvl4pPr>
            <a:lvl5pPr lvl="4" algn="ctr">
              <a:lnSpc>
                <a:spcPct val="90000"/>
              </a:lnSpc>
              <a:spcBef>
                <a:spcPts val="300"/>
              </a:spcBef>
              <a:spcAft>
                <a:spcPts val="0"/>
              </a:spcAft>
              <a:buSzPts val="2000"/>
              <a:buNone/>
              <a:defRPr sz="2000"/>
            </a:lvl5pPr>
            <a:lvl6pPr lvl="5" algn="ctr">
              <a:lnSpc>
                <a:spcPct val="90000"/>
              </a:lnSpc>
              <a:spcBef>
                <a:spcPts val="300"/>
              </a:spcBef>
              <a:spcAft>
                <a:spcPts val="0"/>
              </a:spcAft>
              <a:buSzPts val="2000"/>
              <a:buNone/>
              <a:defRPr sz="2000"/>
            </a:lvl6pPr>
            <a:lvl7pPr lvl="6" algn="ctr">
              <a:lnSpc>
                <a:spcPct val="90000"/>
              </a:lnSpc>
              <a:spcBef>
                <a:spcPts val="300"/>
              </a:spcBef>
              <a:spcAft>
                <a:spcPts val="0"/>
              </a:spcAft>
              <a:buSzPts val="2000"/>
              <a:buNone/>
              <a:defRPr sz="2000"/>
            </a:lvl7pPr>
            <a:lvl8pPr lvl="7" algn="ctr">
              <a:lnSpc>
                <a:spcPct val="90000"/>
              </a:lnSpc>
              <a:spcBef>
                <a:spcPts val="300"/>
              </a:spcBef>
              <a:spcAft>
                <a:spcPts val="0"/>
              </a:spcAft>
              <a:buSzPts val="2000"/>
              <a:buNone/>
              <a:defRPr sz="2000"/>
            </a:lvl8pPr>
            <a:lvl9pPr lvl="8" algn="ctr">
              <a:lnSpc>
                <a:spcPct val="90000"/>
              </a:lnSpc>
              <a:spcBef>
                <a:spcPts val="300"/>
              </a:spcBef>
              <a:spcAft>
                <a:spcPts val="300"/>
              </a:spcAft>
              <a:buSzPts val="2000"/>
              <a:buNone/>
              <a:defRPr sz="2000"/>
            </a:lvl9pPr>
          </a:lstStyle>
          <a:p>
            <a:endParaRPr/>
          </a:p>
        </p:txBody>
      </p:sp>
      <p:sp>
        <p:nvSpPr>
          <p:cNvPr id="15" name="Google Shape;15;p14"/>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7F7F7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4"/>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4"/>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1pPr>
            <a:lvl2pPr marL="0" lvl="1"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2pPr>
            <a:lvl3pPr marL="0" lvl="2"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3pPr>
            <a:lvl4pPr marL="0" lvl="3"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4pPr>
            <a:lvl5pPr marL="0" lvl="4"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5pPr>
            <a:lvl6pPr marL="0" lvl="5"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6pPr>
            <a:lvl7pPr marL="0" lvl="6"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7pPr>
            <a:lvl8pPr marL="0" lvl="7"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8pPr>
            <a:lvl9pPr marL="0" lvl="8"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
        <p:nvSpPr>
          <p:cNvPr id="18" name="Google Shape;18;p14"/>
          <p:cNvSpPr/>
          <p:nvPr/>
        </p:nvSpPr>
        <p:spPr>
          <a:xfrm>
            <a:off x="0" y="0"/>
            <a:ext cx="4572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2"/>
          <p:cNvSpPr/>
          <p:nvPr/>
        </p:nvSpPr>
        <p:spPr>
          <a:xfrm>
            <a:off x="11292840" y="0"/>
            <a:ext cx="914400" cy="6858000"/>
          </a:xfrm>
          <a:prstGeom prst="rect">
            <a:avLst/>
          </a:prstGeom>
          <a:solidFill>
            <a:srgbClr val="A7A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2"/>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lt1"/>
              </a:buClr>
              <a:buSzPts val="4400"/>
              <a:buFont typeface="Century Schoolbook"/>
              <a:buNone/>
              <a:defRPr sz="4400" b="0" i="0" u="none" strike="noStrike" cap="none">
                <a:solidFill>
                  <a:schemeClr val="l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2"/>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lvl1pPr marL="457200" marR="0" lvl="0" indent="-320040" algn="l" rtl="0">
              <a:lnSpc>
                <a:spcPct val="95000"/>
              </a:lnSpc>
              <a:spcBef>
                <a:spcPts val="1400"/>
              </a:spcBef>
              <a:spcAft>
                <a:spcPts val="0"/>
              </a:spcAft>
              <a:buClr>
                <a:schemeClr val="accent1"/>
              </a:buClr>
              <a:buSzPts val="1440"/>
              <a:buFont typeface="Arial"/>
              <a:buChar char="•"/>
              <a:defRPr sz="1800" b="0" i="0" u="none" strike="noStrike" cap="none">
                <a:solidFill>
                  <a:schemeClr val="lt1"/>
                </a:solidFill>
                <a:latin typeface="Century Schoolbook"/>
                <a:ea typeface="Century Schoolbook"/>
                <a:cs typeface="Century Schoolbook"/>
                <a:sym typeface="Century Schoolbook"/>
              </a:defRPr>
            </a:lvl1pPr>
            <a:lvl2pPr marL="914400" marR="0" lvl="1" indent="-330200" algn="l" rtl="0">
              <a:lnSpc>
                <a:spcPct val="90000"/>
              </a:lnSpc>
              <a:spcBef>
                <a:spcPts val="300"/>
              </a:spcBef>
              <a:spcAft>
                <a:spcPts val="0"/>
              </a:spcAft>
              <a:buClr>
                <a:schemeClr val="accent1"/>
              </a:buClr>
              <a:buSzPts val="1600"/>
              <a:buFont typeface="Noto Sans Symbols"/>
              <a:buChar char="●"/>
              <a:defRPr sz="1600" b="0" i="0" u="none" strike="noStrike" cap="none">
                <a:solidFill>
                  <a:srgbClr val="FEFEFE"/>
                </a:solidFill>
                <a:latin typeface="Century Schoolbook"/>
                <a:ea typeface="Century Schoolbook"/>
                <a:cs typeface="Century Schoolbook"/>
                <a:sym typeface="Century Schoolbook"/>
              </a:defRPr>
            </a:lvl2pPr>
            <a:lvl3pPr marL="1371600" marR="0" lvl="2"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3pPr>
            <a:lvl4pPr marL="1828800" marR="0" lvl="3"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4pPr>
            <a:lvl5pPr marL="2286000" marR="0" lvl="4"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5pPr>
            <a:lvl6pPr marL="2743200" marR="0" lvl="5"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6pPr>
            <a:lvl7pPr marL="3200400" marR="0" lvl="6"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7pPr>
            <a:lvl8pPr marL="3657600" marR="0" lvl="7"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8pPr>
            <a:lvl9pPr marL="4114800" marR="0" lvl="8" indent="-317500" algn="l" rtl="0">
              <a:lnSpc>
                <a:spcPct val="90000"/>
              </a:lnSpc>
              <a:spcBef>
                <a:spcPts val="300"/>
              </a:spcBef>
              <a:spcAft>
                <a:spcPts val="30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9pPr>
          </a:lstStyle>
          <a:p>
            <a:endParaRPr/>
          </a:p>
        </p:txBody>
      </p:sp>
      <p:sp>
        <p:nvSpPr>
          <p:cNvPr id="9" name="Google Shape;9;p12"/>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rgbClr val="F6F5F4"/>
                </a:solidFill>
                <a:latin typeface="Century Schoolbook"/>
                <a:ea typeface="Century Schoolbook"/>
                <a:cs typeface="Century Schoolbook"/>
                <a:sym typeface="Century Schoolbook"/>
              </a:defRPr>
            </a:lvl1pPr>
            <a:lvl2pPr marR="0" lvl="1"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2pPr>
            <a:lvl3pPr marR="0" lvl="2"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3pPr>
            <a:lvl4pPr marR="0" lvl="3"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4pPr>
            <a:lvl5pPr marR="0" lvl="4"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5pPr>
            <a:lvl6pPr marR="0" lvl="5"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6pPr>
            <a:lvl7pPr marR="0" lvl="6"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7pPr>
            <a:lvl8pPr marR="0" lvl="7"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8pPr>
            <a:lvl9pPr marR="0" lvl="8"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9pPr>
          </a:lstStyle>
          <a:p>
            <a:endParaRPr/>
          </a:p>
        </p:txBody>
      </p:sp>
      <p:sp>
        <p:nvSpPr>
          <p:cNvPr id="10" name="Google Shape;10;p12"/>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rgbClr val="F6F5F4"/>
                </a:solidFill>
                <a:latin typeface="Century Schoolbook"/>
                <a:ea typeface="Century Schoolbook"/>
                <a:cs typeface="Century Schoolbook"/>
                <a:sym typeface="Century Schoolbook"/>
              </a:defRPr>
            </a:lvl1pPr>
            <a:lvl2pPr marR="0" lvl="1"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2pPr>
            <a:lvl3pPr marR="0" lvl="2"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3pPr>
            <a:lvl4pPr marR="0" lvl="3"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4pPr>
            <a:lvl5pPr marR="0" lvl="4"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5pPr>
            <a:lvl6pPr marR="0" lvl="5"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6pPr>
            <a:lvl7pPr marR="0" lvl="6"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7pPr>
            <a:lvl8pPr marR="0" lvl="7"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8pPr>
            <a:lvl9pPr marR="0" lvl="8"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9pPr>
          </a:lstStyle>
          <a:p>
            <a:endParaRPr/>
          </a:p>
        </p:txBody>
      </p:sp>
      <p:sp>
        <p:nvSpPr>
          <p:cNvPr id="11" name="Google Shape;11;p12"/>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marR="0" lvl="0" indent="0" algn="ctr" rtl="0">
              <a:spcBef>
                <a:spcPts val="0"/>
              </a:spcBef>
              <a:buNone/>
              <a:defRPr sz="3600" b="0" i="0" u="none" strike="noStrike" cap="none">
                <a:solidFill>
                  <a:srgbClr val="E6E4DF"/>
                </a:solidFill>
                <a:latin typeface="Century Schoolbook"/>
                <a:ea typeface="Century Schoolbook"/>
                <a:cs typeface="Century Schoolbook"/>
                <a:sym typeface="Century Schoolbook"/>
              </a:defRPr>
            </a:lvl1pPr>
            <a:lvl2pPr marL="0" marR="0" lvl="1" indent="0" algn="ctr" rtl="0">
              <a:spcBef>
                <a:spcPts val="0"/>
              </a:spcBef>
              <a:buNone/>
              <a:defRPr sz="3600" b="0" i="0" u="none" strike="noStrike" cap="none">
                <a:solidFill>
                  <a:srgbClr val="E6E4DF"/>
                </a:solidFill>
                <a:latin typeface="Century Schoolbook"/>
                <a:ea typeface="Century Schoolbook"/>
                <a:cs typeface="Century Schoolbook"/>
                <a:sym typeface="Century Schoolbook"/>
              </a:defRPr>
            </a:lvl2pPr>
            <a:lvl3pPr marL="0" marR="0" lvl="2" indent="0" algn="ctr" rtl="0">
              <a:spcBef>
                <a:spcPts val="0"/>
              </a:spcBef>
              <a:buNone/>
              <a:defRPr sz="3600" b="0" i="0" u="none" strike="noStrike" cap="none">
                <a:solidFill>
                  <a:srgbClr val="E6E4DF"/>
                </a:solidFill>
                <a:latin typeface="Century Schoolbook"/>
                <a:ea typeface="Century Schoolbook"/>
                <a:cs typeface="Century Schoolbook"/>
                <a:sym typeface="Century Schoolbook"/>
              </a:defRPr>
            </a:lvl3pPr>
            <a:lvl4pPr marL="0" marR="0" lvl="3" indent="0" algn="ctr" rtl="0">
              <a:spcBef>
                <a:spcPts val="0"/>
              </a:spcBef>
              <a:buNone/>
              <a:defRPr sz="3600" b="0" i="0" u="none" strike="noStrike" cap="none">
                <a:solidFill>
                  <a:srgbClr val="E6E4DF"/>
                </a:solidFill>
                <a:latin typeface="Century Schoolbook"/>
                <a:ea typeface="Century Schoolbook"/>
                <a:cs typeface="Century Schoolbook"/>
                <a:sym typeface="Century Schoolbook"/>
              </a:defRPr>
            </a:lvl4pPr>
            <a:lvl5pPr marL="0" marR="0" lvl="4" indent="0" algn="ctr" rtl="0">
              <a:spcBef>
                <a:spcPts val="0"/>
              </a:spcBef>
              <a:buNone/>
              <a:defRPr sz="3600" b="0" i="0" u="none" strike="noStrike" cap="none">
                <a:solidFill>
                  <a:srgbClr val="E6E4DF"/>
                </a:solidFill>
                <a:latin typeface="Century Schoolbook"/>
                <a:ea typeface="Century Schoolbook"/>
                <a:cs typeface="Century Schoolbook"/>
                <a:sym typeface="Century Schoolbook"/>
              </a:defRPr>
            </a:lvl5pPr>
            <a:lvl6pPr marL="0" marR="0" lvl="5" indent="0" algn="ctr" rtl="0">
              <a:spcBef>
                <a:spcPts val="0"/>
              </a:spcBef>
              <a:buNone/>
              <a:defRPr sz="3600" b="0" i="0" u="none" strike="noStrike" cap="none">
                <a:solidFill>
                  <a:srgbClr val="E6E4DF"/>
                </a:solidFill>
                <a:latin typeface="Century Schoolbook"/>
                <a:ea typeface="Century Schoolbook"/>
                <a:cs typeface="Century Schoolbook"/>
                <a:sym typeface="Century Schoolbook"/>
              </a:defRPr>
            </a:lvl6pPr>
            <a:lvl7pPr marL="0" marR="0" lvl="6" indent="0" algn="ctr" rtl="0">
              <a:spcBef>
                <a:spcPts val="0"/>
              </a:spcBef>
              <a:buNone/>
              <a:defRPr sz="3600" b="0" i="0" u="none" strike="noStrike" cap="none">
                <a:solidFill>
                  <a:srgbClr val="E6E4DF"/>
                </a:solidFill>
                <a:latin typeface="Century Schoolbook"/>
                <a:ea typeface="Century Schoolbook"/>
                <a:cs typeface="Century Schoolbook"/>
                <a:sym typeface="Century Schoolbook"/>
              </a:defRPr>
            </a:lvl7pPr>
            <a:lvl8pPr marL="0" marR="0" lvl="7" indent="0" algn="ctr" rtl="0">
              <a:spcBef>
                <a:spcPts val="0"/>
              </a:spcBef>
              <a:buNone/>
              <a:defRPr sz="3600" b="0" i="0" u="none" strike="noStrike" cap="none">
                <a:solidFill>
                  <a:srgbClr val="E6E4DF"/>
                </a:solidFill>
                <a:latin typeface="Century Schoolbook"/>
                <a:ea typeface="Century Schoolbook"/>
                <a:cs typeface="Century Schoolbook"/>
                <a:sym typeface="Century Schoolbook"/>
              </a:defRPr>
            </a:lvl8pPr>
            <a:lvl9pPr marL="0" marR="0" lvl="8" indent="0" algn="ctr" rtl="0">
              <a:spcBef>
                <a:spcPts val="0"/>
              </a:spcBef>
              <a:buNone/>
              <a:defRPr sz="3600" b="0" i="0" u="none" strike="noStrike" cap="none">
                <a:solidFill>
                  <a:srgbClr val="E6E4DF"/>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sp>
        <p:nvSpPr>
          <p:cNvPr id="23" name="Google Shape;23;p1"/>
          <p:cNvSpPr txBox="1">
            <a:spLocks noGrp="1"/>
          </p:cNvSpPr>
          <p:nvPr>
            <p:ph type="ctrTitle"/>
          </p:nvPr>
        </p:nvSpPr>
        <p:spPr>
          <a:xfrm>
            <a:off x="1261871" y="2148396"/>
            <a:ext cx="7171800" cy="26523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lt1"/>
              </a:buClr>
              <a:buSzPts val="6480"/>
              <a:buFont typeface="Century Schoolbook"/>
              <a:buNone/>
            </a:pPr>
            <a:r>
              <a:rPr lang="en-US" sz="6500"/>
              <a:t>Human-Computer Interaction</a:t>
            </a:r>
            <a:br>
              <a:rPr lang="en-US" sz="6500"/>
            </a:br>
            <a:r>
              <a:rPr lang="en-US" sz="6500"/>
              <a:t>Project Phase 2</a:t>
            </a:r>
            <a:endParaRPr sz="6500"/>
          </a:p>
        </p:txBody>
      </p:sp>
      <p:sp>
        <p:nvSpPr>
          <p:cNvPr id="24" name="Google Shape;24;p1"/>
          <p:cNvSpPr txBox="1">
            <a:spLocks noGrp="1"/>
          </p:cNvSpPr>
          <p:nvPr>
            <p:ph type="subTitle" idx="1"/>
          </p:nvPr>
        </p:nvSpPr>
        <p:spPr>
          <a:xfrm>
            <a:off x="1261872" y="4800700"/>
            <a:ext cx="9418200" cy="1691700"/>
          </a:xfrm>
          <a:prstGeom prst="rect">
            <a:avLst/>
          </a:prstGeom>
          <a:noFill/>
          <a:ln>
            <a:noFill/>
          </a:ln>
        </p:spPr>
        <p:txBody>
          <a:bodyPr spcFirstLastPara="1" wrap="square" lIns="91425" tIns="45700" rIns="91425" bIns="45700" anchor="t" anchorCtr="0">
            <a:normAutofit/>
          </a:bodyPr>
          <a:lstStyle/>
          <a:p>
            <a:pPr marL="0" lvl="0" indent="0" algn="l" rtl="0">
              <a:lnSpc>
                <a:spcPct val="95000"/>
              </a:lnSpc>
              <a:spcBef>
                <a:spcPts val="0"/>
              </a:spcBef>
              <a:spcAft>
                <a:spcPts val="0"/>
              </a:spcAft>
              <a:buSzPts val="1760"/>
              <a:buNone/>
            </a:pPr>
            <a:r>
              <a:rPr lang="en-US"/>
              <a:t>R16C - Group 5</a:t>
            </a:r>
            <a:endParaRPr/>
          </a:p>
          <a:p>
            <a:pPr marL="0" lvl="0" indent="0" algn="l" rtl="0">
              <a:lnSpc>
                <a:spcPct val="95000"/>
              </a:lnSpc>
              <a:spcBef>
                <a:spcPts val="1600"/>
              </a:spcBef>
              <a:spcAft>
                <a:spcPts val="0"/>
              </a:spcAft>
              <a:buSzPts val="1760"/>
              <a:buNone/>
            </a:pPr>
            <a:r>
              <a:rPr lang="en-US"/>
              <a:t>Present by Jacky, Michela, Zelin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0"/>
          <p:cNvSpPr txBox="1">
            <a:spLocks noGrp="1"/>
          </p:cNvSpPr>
          <p:nvPr>
            <p:ph type="ctrTitle"/>
          </p:nvPr>
        </p:nvSpPr>
        <p:spPr>
          <a:xfrm>
            <a:off x="2454750" y="2452800"/>
            <a:ext cx="7282500" cy="1952400"/>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chemeClr val="lt1"/>
              </a:buClr>
              <a:buSzPts val="7200"/>
              <a:buFont typeface="Century Schoolbook"/>
              <a:buNone/>
            </a:pPr>
            <a:r>
              <a:rPr lang="en-US"/>
              <a:t>Thank you !</a:t>
            </a:r>
            <a:endParaRPr/>
          </a:p>
          <a:p>
            <a:pPr marL="0" lvl="0" indent="0" algn="ctr" rtl="0">
              <a:lnSpc>
                <a:spcPct val="85000"/>
              </a:lnSpc>
              <a:spcBef>
                <a:spcPts val="0"/>
              </a:spcBef>
              <a:spcAft>
                <a:spcPts val="0"/>
              </a:spcAft>
              <a:buClr>
                <a:schemeClr val="lt1"/>
              </a:buClr>
              <a:buSzPts val="7200"/>
              <a:buFont typeface="Century Schoolbook"/>
              <a:buNone/>
            </a:pPr>
            <a:r>
              <a:rPr lang="en-US" dirty="0"/>
              <a:t>Any question?</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Google Shape;29;p2"/>
          <p:cNvSpPr txBox="1">
            <a:spLocks noGrp="1"/>
          </p:cNvSpPr>
          <p:nvPr>
            <p:ph type="ctrTitle"/>
          </p:nvPr>
        </p:nvSpPr>
        <p:spPr>
          <a:xfrm>
            <a:off x="837025" y="370976"/>
            <a:ext cx="9418200" cy="10884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lt1"/>
              </a:buClr>
              <a:buSzPts val="7200"/>
              <a:buFont typeface="Century Schoolbook"/>
              <a:buNone/>
            </a:pPr>
            <a:r>
              <a:rPr lang="en-US" sz="6500"/>
              <a:t>Content</a:t>
            </a:r>
            <a:endParaRPr sz="6500"/>
          </a:p>
        </p:txBody>
      </p:sp>
      <p:sp>
        <p:nvSpPr>
          <p:cNvPr id="30" name="Google Shape;30;p2"/>
          <p:cNvSpPr txBox="1">
            <a:spLocks noGrp="1"/>
          </p:cNvSpPr>
          <p:nvPr>
            <p:ph type="subTitle" idx="1"/>
          </p:nvPr>
        </p:nvSpPr>
        <p:spPr>
          <a:xfrm>
            <a:off x="837025" y="1548175"/>
            <a:ext cx="9418200" cy="4480800"/>
          </a:xfrm>
          <a:prstGeom prst="rect">
            <a:avLst/>
          </a:prstGeom>
          <a:noFill/>
          <a:ln>
            <a:noFill/>
          </a:ln>
        </p:spPr>
        <p:txBody>
          <a:bodyPr spcFirstLastPara="1" wrap="square" lIns="91425" tIns="45700" rIns="91425" bIns="45700" anchor="t" anchorCtr="0">
            <a:normAutofit/>
          </a:bodyPr>
          <a:lstStyle/>
          <a:p>
            <a:pPr marL="0" lvl="0" indent="0" algn="l" rtl="0">
              <a:lnSpc>
                <a:spcPct val="95000"/>
              </a:lnSpc>
              <a:spcBef>
                <a:spcPts val="0"/>
              </a:spcBef>
              <a:spcAft>
                <a:spcPts val="0"/>
              </a:spcAft>
              <a:buClr>
                <a:schemeClr val="dk1"/>
              </a:buClr>
              <a:buSzPts val="1100"/>
              <a:buFont typeface="Arial"/>
              <a:buNone/>
            </a:pPr>
            <a:r>
              <a:rPr lang="en-US" sz="2600" dirty="0">
                <a:solidFill>
                  <a:srgbClr val="CCCCCC"/>
                </a:solidFill>
              </a:rPr>
              <a:t>Initial conceptual model</a:t>
            </a:r>
            <a:endParaRPr sz="2600" dirty="0">
              <a:solidFill>
                <a:srgbClr val="CCCCCC"/>
              </a:solidFill>
            </a:endParaRPr>
          </a:p>
          <a:p>
            <a:pPr marL="457200" lvl="0" indent="-342900" algn="l" rtl="0">
              <a:lnSpc>
                <a:spcPct val="115000"/>
              </a:lnSpc>
              <a:spcBef>
                <a:spcPts val="1200"/>
              </a:spcBef>
              <a:spcAft>
                <a:spcPts val="0"/>
              </a:spcAft>
              <a:buClr>
                <a:srgbClr val="CCCCCC"/>
              </a:buClr>
              <a:buSzPts val="1800"/>
              <a:buChar char="-"/>
            </a:pPr>
            <a:r>
              <a:rPr lang="en-US" sz="1800" dirty="0">
                <a:solidFill>
                  <a:srgbClr val="CCCCCC"/>
                </a:solidFill>
              </a:rPr>
              <a:t>Possible interaction modes</a:t>
            </a:r>
            <a:endParaRPr sz="1800" dirty="0">
              <a:solidFill>
                <a:srgbClr val="CCCCCC"/>
              </a:solidFill>
            </a:endParaRPr>
          </a:p>
          <a:p>
            <a:pPr marL="457200" lvl="0" indent="0" algn="l" rtl="0">
              <a:lnSpc>
                <a:spcPct val="85000"/>
              </a:lnSpc>
              <a:spcBef>
                <a:spcPts val="1200"/>
              </a:spcBef>
              <a:spcAft>
                <a:spcPts val="0"/>
              </a:spcAft>
              <a:buNone/>
            </a:pPr>
            <a:endParaRPr sz="1800" dirty="0">
              <a:solidFill>
                <a:srgbClr val="CCCCCC"/>
              </a:solidFill>
              <a:latin typeface="Arial"/>
              <a:ea typeface="Arial"/>
              <a:cs typeface="Arial"/>
              <a:sym typeface="Arial"/>
            </a:endParaRPr>
          </a:p>
          <a:p>
            <a:pPr marL="0" lvl="0" indent="0" algn="l" rtl="0">
              <a:lnSpc>
                <a:spcPct val="95000"/>
              </a:lnSpc>
              <a:spcBef>
                <a:spcPts val="0"/>
              </a:spcBef>
              <a:spcAft>
                <a:spcPts val="0"/>
              </a:spcAft>
              <a:buNone/>
            </a:pPr>
            <a:endParaRPr sz="1800" dirty="0">
              <a:solidFill>
                <a:srgbClr val="CCCCCC"/>
              </a:solidFill>
            </a:endParaRPr>
          </a:p>
          <a:p>
            <a:pPr marL="0" lvl="0" indent="0" algn="l" rtl="0">
              <a:lnSpc>
                <a:spcPct val="95000"/>
              </a:lnSpc>
              <a:spcBef>
                <a:spcPts val="0"/>
              </a:spcBef>
              <a:spcAft>
                <a:spcPts val="0"/>
              </a:spcAft>
              <a:buClr>
                <a:schemeClr val="dk1"/>
              </a:buClr>
              <a:buSzPts val="1100"/>
              <a:buFont typeface="Arial"/>
              <a:buNone/>
            </a:pPr>
            <a:r>
              <a:rPr lang="en-US" sz="2600" dirty="0">
                <a:solidFill>
                  <a:srgbClr val="CCCCCC"/>
                </a:solidFill>
              </a:rPr>
              <a:t>Validating the Conceptual Model</a:t>
            </a:r>
            <a:endParaRPr sz="2600" dirty="0">
              <a:solidFill>
                <a:srgbClr val="CCCCCC"/>
              </a:solidFill>
            </a:endParaRPr>
          </a:p>
          <a:p>
            <a:pPr marL="457200" lvl="0" indent="-342900" algn="l" rtl="0">
              <a:lnSpc>
                <a:spcPct val="95000"/>
              </a:lnSpc>
              <a:spcBef>
                <a:spcPts val="0"/>
              </a:spcBef>
              <a:spcAft>
                <a:spcPts val="0"/>
              </a:spcAft>
              <a:buClr>
                <a:srgbClr val="CCCCCC"/>
              </a:buClr>
              <a:buSzPts val="1800"/>
              <a:buChar char="-"/>
            </a:pPr>
            <a:r>
              <a:rPr lang="en-US" sz="1800" dirty="0">
                <a:solidFill>
                  <a:srgbClr val="CCCCCC"/>
                </a:solidFill>
              </a:rPr>
              <a:t>Storyboards</a:t>
            </a:r>
            <a:endParaRPr sz="1800" dirty="0">
              <a:solidFill>
                <a:srgbClr val="CCCCCC"/>
              </a:solidFill>
            </a:endParaRPr>
          </a:p>
          <a:p>
            <a:pPr marL="457200" lvl="0" indent="-342900" algn="l" rtl="0">
              <a:lnSpc>
                <a:spcPct val="95000"/>
              </a:lnSpc>
              <a:spcBef>
                <a:spcPts val="0"/>
              </a:spcBef>
              <a:spcAft>
                <a:spcPts val="0"/>
              </a:spcAft>
              <a:buClr>
                <a:srgbClr val="CCCCCC"/>
              </a:buClr>
              <a:buSzPts val="1800"/>
              <a:buChar char="-"/>
            </a:pPr>
            <a:r>
              <a:rPr lang="en-US" sz="1800" dirty="0">
                <a:solidFill>
                  <a:srgbClr val="CCCCCC"/>
                </a:solidFill>
              </a:rPr>
              <a:t>Informal feedbacks</a:t>
            </a:r>
            <a:endParaRPr sz="1800" dirty="0">
              <a:solidFill>
                <a:srgbClr val="CCCCCC"/>
              </a:solidFill>
            </a:endParaRPr>
          </a:p>
          <a:p>
            <a:pPr marL="0" lvl="0" indent="0" algn="l" rtl="0">
              <a:lnSpc>
                <a:spcPct val="95000"/>
              </a:lnSpc>
              <a:spcBef>
                <a:spcPts val="0"/>
              </a:spcBef>
              <a:spcAft>
                <a:spcPts val="0"/>
              </a:spcAft>
              <a:buClr>
                <a:schemeClr val="dk1"/>
              </a:buClr>
              <a:buSzPts val="1100"/>
              <a:buFont typeface="Arial"/>
              <a:buNone/>
            </a:pPr>
            <a:endParaRPr sz="2600" dirty="0">
              <a:solidFill>
                <a:srgbClr val="CCCCCC"/>
              </a:solidFill>
            </a:endParaRPr>
          </a:p>
          <a:p>
            <a:pPr marL="0" lvl="0" indent="0" algn="l" rtl="0">
              <a:lnSpc>
                <a:spcPct val="95000"/>
              </a:lnSpc>
              <a:spcBef>
                <a:spcPts val="0"/>
              </a:spcBef>
              <a:spcAft>
                <a:spcPts val="0"/>
              </a:spcAft>
              <a:buClr>
                <a:schemeClr val="dk1"/>
              </a:buClr>
              <a:buSzPts val="1100"/>
              <a:buFont typeface="Arial"/>
              <a:buNone/>
            </a:pPr>
            <a:r>
              <a:rPr lang="en-US" sz="2600" dirty="0">
                <a:solidFill>
                  <a:srgbClr val="CCCCCC"/>
                </a:solidFill>
              </a:rPr>
              <a:t>Paper prototype</a:t>
            </a:r>
            <a:endParaRPr sz="2600" dirty="0">
              <a:solidFill>
                <a:srgbClr val="CCCCCC"/>
              </a:solidFill>
            </a:endParaRPr>
          </a:p>
          <a:p>
            <a:pPr marL="457200" lvl="0" indent="-342900" algn="l" rtl="0">
              <a:lnSpc>
                <a:spcPct val="95000"/>
              </a:lnSpc>
              <a:spcBef>
                <a:spcPts val="0"/>
              </a:spcBef>
              <a:spcAft>
                <a:spcPts val="0"/>
              </a:spcAft>
              <a:buClr>
                <a:srgbClr val="CCCCCC"/>
              </a:buClr>
              <a:buSzPts val="1800"/>
              <a:buChar char="-"/>
            </a:pPr>
            <a:r>
              <a:rPr lang="en-US" sz="1800" dirty="0">
                <a:solidFill>
                  <a:srgbClr val="CCCCCC"/>
                </a:solidFill>
              </a:rPr>
              <a:t>Two most promising prototypes</a:t>
            </a:r>
            <a:endParaRPr sz="1800" dirty="0">
              <a:solidFill>
                <a:srgbClr val="CCCCCC"/>
              </a:solidFill>
            </a:endParaRPr>
          </a:p>
          <a:p>
            <a:pPr marL="457200" lvl="0" indent="-342900" algn="l" rtl="0">
              <a:lnSpc>
                <a:spcPct val="95000"/>
              </a:lnSpc>
              <a:spcBef>
                <a:spcPts val="0"/>
              </a:spcBef>
              <a:spcAft>
                <a:spcPts val="0"/>
              </a:spcAft>
              <a:buClr>
                <a:srgbClr val="CCCCCC"/>
              </a:buClr>
              <a:buSzPts val="1800"/>
              <a:buChar char="-"/>
            </a:pPr>
            <a:r>
              <a:rPr lang="en-US" sz="1800" dirty="0">
                <a:solidFill>
                  <a:srgbClr val="CCCCCC"/>
                </a:solidFill>
              </a:rPr>
              <a:t>Prototype sets</a:t>
            </a:r>
            <a:endParaRPr sz="1800" dirty="0">
              <a:solidFill>
                <a:srgbClr val="CCCCCC"/>
              </a:solidFill>
            </a:endParaRPr>
          </a:p>
          <a:p>
            <a:pPr marL="457200" lvl="0" indent="-342900" algn="l" rtl="0">
              <a:lnSpc>
                <a:spcPct val="95000"/>
              </a:lnSpc>
              <a:spcBef>
                <a:spcPts val="0"/>
              </a:spcBef>
              <a:spcAft>
                <a:spcPts val="0"/>
              </a:spcAft>
              <a:buClr>
                <a:srgbClr val="CCCCCC"/>
              </a:buClr>
              <a:buSzPts val="1800"/>
              <a:buChar char="-"/>
            </a:pPr>
            <a:r>
              <a:rPr lang="en-US" sz="1800" dirty="0">
                <a:solidFill>
                  <a:srgbClr val="CCCCCC"/>
                </a:solidFill>
              </a:rPr>
              <a:t>The strongest design</a:t>
            </a:r>
            <a:endParaRPr sz="1800" dirty="0">
              <a:solidFill>
                <a:srgbClr val="CCCCC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3"/>
          <p:cNvSpPr txBox="1">
            <a:spLocks noGrp="1"/>
          </p:cNvSpPr>
          <p:nvPr>
            <p:ph type="ctrTitle"/>
          </p:nvPr>
        </p:nvSpPr>
        <p:spPr>
          <a:xfrm>
            <a:off x="501250" y="332625"/>
            <a:ext cx="4077300" cy="5484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lt1"/>
              </a:buClr>
              <a:buSzPts val="7200"/>
              <a:buFont typeface="Century Schoolbook"/>
              <a:buNone/>
            </a:pPr>
            <a:r>
              <a:rPr lang="en-US" sz="2600"/>
              <a:t>Initial conceptual model </a:t>
            </a:r>
            <a:endParaRPr sz="2600"/>
          </a:p>
        </p:txBody>
      </p:sp>
      <p:sp>
        <p:nvSpPr>
          <p:cNvPr id="36" name="Google Shape;36;p3"/>
          <p:cNvSpPr txBox="1">
            <a:spLocks noGrp="1"/>
          </p:cNvSpPr>
          <p:nvPr>
            <p:ph type="subTitle" idx="1"/>
          </p:nvPr>
        </p:nvSpPr>
        <p:spPr>
          <a:xfrm>
            <a:off x="501250" y="1172125"/>
            <a:ext cx="11793300" cy="51081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200"/>
              </a:spcBef>
              <a:spcAft>
                <a:spcPts val="0"/>
              </a:spcAft>
              <a:buSzPts val="1100"/>
              <a:buNone/>
            </a:pPr>
            <a:r>
              <a:rPr lang="en-US" sz="1800" dirty="0">
                <a:solidFill>
                  <a:srgbClr val="FFFFFF"/>
                </a:solidFill>
              </a:rPr>
              <a:t>possible interaction modes：</a:t>
            </a:r>
            <a:endParaRPr sz="1800" dirty="0">
              <a:solidFill>
                <a:srgbClr val="FFFFFF"/>
              </a:solidFill>
            </a:endParaRPr>
          </a:p>
          <a:p>
            <a:pPr marL="0" lvl="0" indent="0" algn="l" rtl="0">
              <a:lnSpc>
                <a:spcPct val="115000"/>
              </a:lnSpc>
              <a:spcBef>
                <a:spcPts val="1200"/>
              </a:spcBef>
              <a:spcAft>
                <a:spcPts val="0"/>
              </a:spcAft>
              <a:buClr>
                <a:schemeClr val="dk1"/>
              </a:buClr>
              <a:buSzPts val="1100"/>
              <a:buFont typeface="Arial"/>
              <a:buNone/>
            </a:pPr>
            <a:r>
              <a:rPr lang="en-US" sz="1800" dirty="0">
                <a:solidFill>
                  <a:srgbClr val="FFFFFF"/>
                </a:solidFill>
              </a:rPr>
              <a:t>1. Conversing: when the user needs to use the navigation mode of the app, conversing as an interaction type would be very helpful, since when walking or driving, it will be much safer and convenient if users can set their routes without looking their screens.</a:t>
            </a:r>
            <a:endParaRPr sz="1800" dirty="0">
              <a:solidFill>
                <a:srgbClr val="FFFFFF"/>
              </a:solidFill>
            </a:endParaRPr>
          </a:p>
          <a:p>
            <a:pPr marL="0" lvl="0" indent="0" algn="l" rtl="0">
              <a:lnSpc>
                <a:spcPct val="115000"/>
              </a:lnSpc>
              <a:spcBef>
                <a:spcPts val="1200"/>
              </a:spcBef>
              <a:spcAft>
                <a:spcPts val="0"/>
              </a:spcAft>
              <a:buClr>
                <a:schemeClr val="dk1"/>
              </a:buClr>
              <a:buSzPts val="1100"/>
              <a:buFont typeface="Arial"/>
              <a:buNone/>
            </a:pPr>
            <a:r>
              <a:rPr lang="en-US" sz="1800" dirty="0">
                <a:solidFill>
                  <a:srgbClr val="FFFFFF"/>
                </a:solidFill>
              </a:rPr>
              <a:t>2: Responding: different users have different personalities and preferences, the app need to automatically analysis which type of recommendation can give to several people (</a:t>
            </a:r>
            <a:r>
              <a:rPr lang="en-US" sz="1800" dirty="0" err="1">
                <a:solidFill>
                  <a:srgbClr val="FFFFFF"/>
                </a:solidFill>
              </a:rPr>
              <a:t>eg.</a:t>
            </a:r>
            <a:r>
              <a:rPr lang="en-US" sz="1800" dirty="0">
                <a:solidFill>
                  <a:srgbClr val="FFFFFF"/>
                </a:solidFill>
              </a:rPr>
              <a:t> If the user prefers trains, the route will more likely to let the user take trains, if the user is at free time, the route will more likely to let the user go through recreation area to rest)</a:t>
            </a:r>
            <a:endParaRPr sz="1800" dirty="0">
              <a:solidFill>
                <a:srgbClr val="FFFFFF"/>
              </a:solidFill>
            </a:endParaRPr>
          </a:p>
          <a:p>
            <a:pPr marL="0" lvl="0" indent="0" algn="l" rtl="0">
              <a:lnSpc>
                <a:spcPct val="115000"/>
              </a:lnSpc>
              <a:spcBef>
                <a:spcPts val="1200"/>
              </a:spcBef>
              <a:spcAft>
                <a:spcPts val="0"/>
              </a:spcAft>
              <a:buClr>
                <a:schemeClr val="dk1"/>
              </a:buClr>
              <a:buSzPts val="1100"/>
              <a:buFont typeface="Arial"/>
              <a:buNone/>
            </a:pPr>
            <a:r>
              <a:rPr lang="en-US" sz="1800" dirty="0">
                <a:solidFill>
                  <a:srgbClr val="FFFFFF"/>
                </a:solidFill>
              </a:rPr>
              <a:t>3: Manipulating: like most apps the user need to moving, selecting, dragging, opening different elements. If our apps have the same feature like this, the users are more likely to learn how to user the app faster.</a:t>
            </a:r>
            <a:endParaRPr sz="1800" dirty="0">
              <a:solidFill>
                <a:srgbClr val="FFFFFF"/>
              </a:solidFill>
            </a:endParaRPr>
          </a:p>
          <a:p>
            <a:pPr marL="0" lvl="0" indent="0" algn="l" rtl="0">
              <a:lnSpc>
                <a:spcPct val="95000"/>
              </a:lnSpc>
              <a:spcBef>
                <a:spcPts val="1200"/>
              </a:spcBef>
              <a:spcAft>
                <a:spcPts val="0"/>
              </a:spcAft>
              <a:buSzPts val="1760"/>
              <a:buNone/>
            </a:pPr>
            <a:endParaRPr sz="1800" dirty="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5"/>
          <p:cNvSpPr txBox="1">
            <a:spLocks noGrp="1"/>
          </p:cNvSpPr>
          <p:nvPr>
            <p:ph type="ctrTitle"/>
          </p:nvPr>
        </p:nvSpPr>
        <p:spPr>
          <a:xfrm>
            <a:off x="687909" y="430000"/>
            <a:ext cx="9418200" cy="7233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lt1"/>
              </a:buClr>
              <a:buSzPts val="7200"/>
              <a:buFont typeface="Century Schoolbook"/>
              <a:buNone/>
            </a:pPr>
            <a:r>
              <a:rPr lang="en-US" sz="2400" dirty="0"/>
              <a:t>interface type that fit our identified interaction modes</a:t>
            </a:r>
            <a:endParaRPr sz="2400" dirty="0"/>
          </a:p>
        </p:txBody>
      </p:sp>
      <p:sp>
        <p:nvSpPr>
          <p:cNvPr id="42" name="Google Shape;42;p5"/>
          <p:cNvSpPr txBox="1">
            <a:spLocks noGrp="1"/>
          </p:cNvSpPr>
          <p:nvPr>
            <p:ph type="subTitle" idx="1"/>
          </p:nvPr>
        </p:nvSpPr>
        <p:spPr>
          <a:xfrm>
            <a:off x="945592" y="1514025"/>
            <a:ext cx="9418200" cy="1691700"/>
          </a:xfrm>
          <a:prstGeom prst="rect">
            <a:avLst/>
          </a:prstGeom>
          <a:noFill/>
          <a:ln>
            <a:noFill/>
          </a:ln>
        </p:spPr>
        <p:txBody>
          <a:bodyPr spcFirstLastPara="1" wrap="square" lIns="91425" tIns="45700" rIns="91425" bIns="45700" anchor="t" anchorCtr="0">
            <a:normAutofit/>
          </a:bodyPr>
          <a:lstStyle/>
          <a:p>
            <a:pPr marL="0" lvl="0" indent="0" algn="l" rtl="0">
              <a:lnSpc>
                <a:spcPct val="95000"/>
              </a:lnSpc>
              <a:spcBef>
                <a:spcPts val="0"/>
              </a:spcBef>
              <a:spcAft>
                <a:spcPts val="0"/>
              </a:spcAft>
              <a:buSzPts val="1760"/>
              <a:buNone/>
            </a:pPr>
            <a:r>
              <a:rPr lang="en-US" sz="1800" dirty="0">
                <a:solidFill>
                  <a:srgbClr val="FFFFFF"/>
                </a:solidFill>
              </a:rPr>
              <a:t>Manipulating is the interaction types that have more advantages, it can be designed to have general purposes, no matter the user want to navigate themselves, set their to do list or customize their settings, they can direct manipulate the system, and the system can easily understand that. It gives continuous representation of the objects and actions of interest.</a:t>
            </a:r>
            <a:endParaRPr sz="1800" dirty="0">
              <a:solidFill>
                <a:srgbClr val="FFFFFF"/>
              </a:solidFill>
            </a:endParaRPr>
          </a:p>
        </p:txBody>
      </p:sp>
      <p:sp>
        <p:nvSpPr>
          <p:cNvPr id="43" name="Google Shape;43;p5"/>
          <p:cNvSpPr txBox="1"/>
          <p:nvPr/>
        </p:nvSpPr>
        <p:spPr>
          <a:xfrm>
            <a:off x="945592" y="3185596"/>
            <a:ext cx="10681500" cy="293999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2400"/>
              </a:spcAft>
              <a:buClr>
                <a:schemeClr val="dk1"/>
              </a:buClr>
              <a:buSzPts val="1100"/>
              <a:buFont typeface="Arial"/>
              <a:buNone/>
            </a:pPr>
            <a:r>
              <a:rPr lang="en-US" sz="1800" dirty="0">
                <a:solidFill>
                  <a:srgbClr val="FFFFFF"/>
                </a:solidFill>
                <a:latin typeface="Century Schoolbook"/>
                <a:ea typeface="Century Schoolbook"/>
                <a:cs typeface="Century Schoolbook"/>
                <a:sym typeface="Century Schoolbook"/>
              </a:rPr>
              <a:t>The main metaphor is Map, and interaction style is manipulating, since the main purpose of using this app is to plan daily commute, so navigation mode needs to be highlighted, and with manipulating the map, drag it until the place the user want to go is in the center, or just type the location, the route can automatically generate. And if the user wants to add further information like when to go or which route can be cheaper, or which takes shorter time. They can click the route and type these in. These actions can be done without any thinking mostly, because this is the way people thinking when they want to plan daily commute, think the places want to go, then when to go, after that, which route is better.</a:t>
            </a:r>
            <a:endParaRPr sz="1800" dirty="0">
              <a:latin typeface="Century Schoolbook"/>
              <a:ea typeface="Century Schoolbook"/>
              <a:cs typeface="Century Schoolbook"/>
              <a:sym typeface="Century Schoolboo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g63b379fd5a_9_18"/>
          <p:cNvSpPr txBox="1">
            <a:spLocks noGrp="1"/>
          </p:cNvSpPr>
          <p:nvPr>
            <p:ph type="subTitle" idx="1"/>
          </p:nvPr>
        </p:nvSpPr>
        <p:spPr>
          <a:xfrm>
            <a:off x="1261873" y="4800600"/>
            <a:ext cx="3613500" cy="1691700"/>
          </a:xfrm>
          <a:prstGeom prst="rect">
            <a:avLst/>
          </a:prstGeom>
        </p:spPr>
        <p:txBody>
          <a:bodyPr spcFirstLastPara="1" wrap="square" lIns="91425" tIns="45700" rIns="91425" bIns="45700" anchor="t" anchorCtr="0">
            <a:noAutofit/>
          </a:bodyPr>
          <a:lstStyle/>
          <a:p>
            <a:pPr marL="0" lvl="0" indent="0" algn="l" rtl="0">
              <a:spcBef>
                <a:spcPts val="1400"/>
              </a:spcBef>
              <a:spcAft>
                <a:spcPts val="0"/>
              </a:spcAft>
              <a:buNone/>
            </a:pPr>
            <a:r>
              <a:rPr lang="en-US" sz="1800" dirty="0">
                <a:solidFill>
                  <a:srgbClr val="FFFFFF"/>
                </a:solidFill>
              </a:rPr>
              <a:t>feedback:  The feature of connect different locations in one route looks very handy, but can the system decide the priority of these locations?</a:t>
            </a:r>
            <a:endParaRPr sz="1800" dirty="0">
              <a:solidFill>
                <a:srgbClr val="FFFFFF"/>
              </a:solidFill>
            </a:endParaRPr>
          </a:p>
          <a:p>
            <a:pPr marL="0" lvl="0" indent="0" algn="l" rtl="0">
              <a:spcBef>
                <a:spcPts val="1400"/>
              </a:spcBef>
              <a:spcAft>
                <a:spcPts val="0"/>
              </a:spcAft>
              <a:buNone/>
            </a:pPr>
            <a:endParaRPr dirty="0"/>
          </a:p>
          <a:p>
            <a:pPr marL="0" lvl="0" indent="0" algn="l" rtl="0">
              <a:spcBef>
                <a:spcPts val="1400"/>
              </a:spcBef>
              <a:spcAft>
                <a:spcPts val="200"/>
              </a:spcAft>
              <a:buNone/>
            </a:pPr>
            <a:endParaRPr dirty="0"/>
          </a:p>
        </p:txBody>
      </p:sp>
      <p:pic>
        <p:nvPicPr>
          <p:cNvPr id="49" name="Google Shape;49;g63b379fd5a_9_18"/>
          <p:cNvPicPr preferRelativeResize="0"/>
          <p:nvPr/>
        </p:nvPicPr>
        <p:blipFill rotWithShape="1">
          <a:blip r:embed="rId3">
            <a:alphaModFix/>
          </a:blip>
          <a:srcRect t="-18048" r="-90985" b="-72937"/>
          <a:stretch/>
        </p:blipFill>
        <p:spPr>
          <a:xfrm rot="10800000">
            <a:off x="-3310129" y="-1629264"/>
            <a:ext cx="9144003" cy="6858002"/>
          </a:xfrm>
          <a:prstGeom prst="rect">
            <a:avLst/>
          </a:prstGeom>
          <a:noFill/>
          <a:ln>
            <a:noFill/>
          </a:ln>
        </p:spPr>
      </p:pic>
      <p:pic>
        <p:nvPicPr>
          <p:cNvPr id="50" name="Google Shape;50;g63b379fd5a_9_18"/>
          <p:cNvPicPr preferRelativeResize="0"/>
          <p:nvPr/>
        </p:nvPicPr>
        <p:blipFill rotWithShape="1">
          <a:blip r:embed="rId4">
            <a:alphaModFix/>
          </a:blip>
          <a:srcRect l="-69692" t="-12302" b="-57390"/>
          <a:stretch/>
        </p:blipFill>
        <p:spPr>
          <a:xfrm>
            <a:off x="2427297" y="225335"/>
            <a:ext cx="9144003" cy="6858002"/>
          </a:xfrm>
          <a:prstGeom prst="rect">
            <a:avLst/>
          </a:prstGeom>
          <a:noFill/>
          <a:ln>
            <a:noFill/>
          </a:ln>
        </p:spPr>
      </p:pic>
      <p:sp>
        <p:nvSpPr>
          <p:cNvPr id="51" name="Google Shape;51;g63b379fd5a_9_18"/>
          <p:cNvSpPr txBox="1"/>
          <p:nvPr/>
        </p:nvSpPr>
        <p:spPr>
          <a:xfrm>
            <a:off x="6970200" y="5067900"/>
            <a:ext cx="4601100" cy="89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err="1">
                <a:solidFill>
                  <a:srgbClr val="FFFFFF"/>
                </a:solidFill>
                <a:latin typeface="Century Schoolbook"/>
                <a:ea typeface="Century Schoolbook"/>
                <a:cs typeface="Century Schoolbook"/>
                <a:sym typeface="Century Schoolbook"/>
              </a:rPr>
              <a:t>feedback:It</a:t>
            </a:r>
            <a:r>
              <a:rPr lang="en-US" sz="1800" dirty="0">
                <a:solidFill>
                  <a:srgbClr val="FFFFFF"/>
                </a:solidFill>
                <a:latin typeface="Century Schoolbook"/>
                <a:ea typeface="Century Schoolbook"/>
                <a:cs typeface="Century Schoolbook"/>
                <a:sym typeface="Century Schoolbook"/>
              </a:rPr>
              <a:t> would be very nice to let this feature can also apply to the people who don’t have this app.</a:t>
            </a:r>
            <a:endParaRPr sz="1800" dirty="0">
              <a:solidFill>
                <a:srgbClr val="FFFFFF"/>
              </a:solidFill>
              <a:latin typeface="Century Schoolbook"/>
              <a:ea typeface="Century Schoolbook"/>
              <a:cs typeface="Century Schoolbook"/>
              <a:sym typeface="Century Schoolbook"/>
            </a:endParaRPr>
          </a:p>
          <a:p>
            <a:pPr marL="0" lvl="0" indent="0" algn="l" rtl="0">
              <a:spcBef>
                <a:spcPts val="0"/>
              </a:spcBef>
              <a:spcAft>
                <a:spcPts val="0"/>
              </a:spcAft>
              <a:buNone/>
            </a:pPr>
            <a:r>
              <a:rPr lang="en-US" dirty="0">
                <a:latin typeface="Century Schoolbook"/>
                <a:ea typeface="Century Schoolbook"/>
                <a:cs typeface="Century Schoolbook"/>
                <a:sym typeface="Century Schoolbook"/>
              </a:rPr>
              <a:t> </a:t>
            </a:r>
            <a:endParaRPr dirty="0">
              <a:latin typeface="Century Schoolbook"/>
              <a:ea typeface="Century Schoolbook"/>
              <a:cs typeface="Century Schoolbook"/>
              <a:sym typeface="Century Schoolbook"/>
            </a:endParaRPr>
          </a:p>
        </p:txBody>
      </p:sp>
      <p:sp>
        <p:nvSpPr>
          <p:cNvPr id="52" name="Google Shape;52;g63b379fd5a_9_18"/>
          <p:cNvSpPr txBox="1"/>
          <p:nvPr/>
        </p:nvSpPr>
        <p:spPr>
          <a:xfrm>
            <a:off x="785550" y="162125"/>
            <a:ext cx="8740800" cy="4848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1100"/>
              <a:buFont typeface="Arial"/>
              <a:buNone/>
            </a:pPr>
            <a:r>
              <a:rPr lang="en-US" sz="2600">
                <a:solidFill>
                  <a:schemeClr val="lt1"/>
                </a:solidFill>
                <a:latin typeface="Century Schoolbook"/>
                <a:ea typeface="Century Schoolbook"/>
                <a:cs typeface="Century Schoolbook"/>
                <a:sym typeface="Century Schoolbook"/>
              </a:rPr>
              <a:t>Validating the Conceptual Model</a:t>
            </a:r>
            <a:endParaRPr sz="2600">
              <a:solidFill>
                <a:schemeClr val="lt1"/>
              </a:solidFill>
              <a:latin typeface="Century Schoolbook"/>
              <a:ea typeface="Century Schoolbook"/>
              <a:cs typeface="Century Schoolbook"/>
              <a:sym typeface="Century Schoolboo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Google Shape;57;p7"/>
          <p:cNvPicPr preferRelativeResize="0"/>
          <p:nvPr/>
        </p:nvPicPr>
        <p:blipFill>
          <a:blip r:embed="rId3">
            <a:alphaModFix/>
          </a:blip>
          <a:stretch>
            <a:fillRect/>
          </a:stretch>
        </p:blipFill>
        <p:spPr>
          <a:xfrm>
            <a:off x="2300150" y="1581725"/>
            <a:ext cx="3238772" cy="4228701"/>
          </a:xfrm>
          <a:prstGeom prst="rect">
            <a:avLst/>
          </a:prstGeom>
          <a:noFill/>
          <a:ln>
            <a:noFill/>
          </a:ln>
        </p:spPr>
      </p:pic>
      <p:pic>
        <p:nvPicPr>
          <p:cNvPr id="58" name="Google Shape;58;p7"/>
          <p:cNvPicPr preferRelativeResize="0"/>
          <p:nvPr/>
        </p:nvPicPr>
        <p:blipFill>
          <a:blip r:embed="rId4">
            <a:alphaModFix/>
          </a:blip>
          <a:stretch>
            <a:fillRect/>
          </a:stretch>
        </p:blipFill>
        <p:spPr>
          <a:xfrm>
            <a:off x="6962625" y="1581725"/>
            <a:ext cx="3027948" cy="4228699"/>
          </a:xfrm>
          <a:prstGeom prst="rect">
            <a:avLst/>
          </a:prstGeom>
          <a:noFill/>
          <a:ln>
            <a:noFill/>
          </a:ln>
        </p:spPr>
      </p:pic>
      <p:sp>
        <p:nvSpPr>
          <p:cNvPr id="59" name="Google Shape;59;p7"/>
          <p:cNvSpPr txBox="1"/>
          <p:nvPr/>
        </p:nvSpPr>
        <p:spPr>
          <a:xfrm>
            <a:off x="959250" y="443850"/>
            <a:ext cx="8390100" cy="7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a:solidFill>
                  <a:schemeClr val="dk1"/>
                </a:solidFill>
              </a:rPr>
              <a:t> </a:t>
            </a:r>
            <a:r>
              <a:rPr lang="en-US" sz="2600">
                <a:solidFill>
                  <a:srgbClr val="FFFFFF"/>
                </a:solidFill>
              </a:rPr>
              <a:t>Two most promising prototypes</a:t>
            </a:r>
            <a:endParaRPr sz="2600">
              <a:solidFill>
                <a:srgbClr val="FFFFFF"/>
              </a:solidFill>
              <a:latin typeface="Century Schoolbook"/>
              <a:ea typeface="Century Schoolbook"/>
              <a:cs typeface="Century Schoolbook"/>
              <a:sym typeface="Century Schoolboo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6"/>
          <p:cNvSpPr txBox="1">
            <a:spLocks noGrp="1"/>
          </p:cNvSpPr>
          <p:nvPr>
            <p:ph type="ctrTitle"/>
          </p:nvPr>
        </p:nvSpPr>
        <p:spPr>
          <a:xfrm>
            <a:off x="870550" y="303275"/>
            <a:ext cx="3561300" cy="505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lt1"/>
              </a:buClr>
              <a:buSzPts val="7200"/>
              <a:buFont typeface="Century Schoolbook"/>
              <a:buNone/>
            </a:pPr>
            <a:r>
              <a:rPr lang="en-US" sz="2600"/>
              <a:t>Prototype set 1/2</a:t>
            </a:r>
            <a:endParaRPr sz="2600"/>
          </a:p>
        </p:txBody>
      </p:sp>
      <p:pic>
        <p:nvPicPr>
          <p:cNvPr id="65" name="Google Shape;65;p6"/>
          <p:cNvPicPr preferRelativeResize="0"/>
          <p:nvPr/>
        </p:nvPicPr>
        <p:blipFill>
          <a:blip r:embed="rId3">
            <a:alphaModFix/>
          </a:blip>
          <a:stretch>
            <a:fillRect/>
          </a:stretch>
        </p:blipFill>
        <p:spPr>
          <a:xfrm>
            <a:off x="573100" y="1092700"/>
            <a:ext cx="3858752" cy="5460498"/>
          </a:xfrm>
          <a:prstGeom prst="rect">
            <a:avLst/>
          </a:prstGeom>
          <a:noFill/>
          <a:ln>
            <a:noFill/>
          </a:ln>
        </p:spPr>
      </p:pic>
      <p:pic>
        <p:nvPicPr>
          <p:cNvPr id="66" name="Google Shape;66;p6"/>
          <p:cNvPicPr preferRelativeResize="0"/>
          <p:nvPr/>
        </p:nvPicPr>
        <p:blipFill>
          <a:blip r:embed="rId4">
            <a:alphaModFix/>
          </a:blip>
          <a:stretch>
            <a:fillRect/>
          </a:stretch>
        </p:blipFill>
        <p:spPr>
          <a:xfrm>
            <a:off x="4431852" y="1092700"/>
            <a:ext cx="3883023" cy="5460502"/>
          </a:xfrm>
          <a:prstGeom prst="rect">
            <a:avLst/>
          </a:prstGeom>
          <a:noFill/>
          <a:ln>
            <a:noFill/>
          </a:ln>
        </p:spPr>
      </p:pic>
      <p:pic>
        <p:nvPicPr>
          <p:cNvPr id="67" name="Google Shape;67;p6"/>
          <p:cNvPicPr preferRelativeResize="0"/>
          <p:nvPr/>
        </p:nvPicPr>
        <p:blipFill>
          <a:blip r:embed="rId5">
            <a:alphaModFix/>
          </a:blip>
          <a:stretch>
            <a:fillRect/>
          </a:stretch>
        </p:blipFill>
        <p:spPr>
          <a:xfrm>
            <a:off x="8214650" y="1092700"/>
            <a:ext cx="3770343" cy="5460497"/>
          </a:xfrm>
          <a:prstGeom prst="rect">
            <a:avLst/>
          </a:prstGeom>
          <a:noFill/>
          <a:ln>
            <a:noFill/>
          </a:ln>
        </p:spPr>
      </p:pic>
      <p:sp>
        <p:nvSpPr>
          <p:cNvPr id="68" name="Google Shape;68;p6"/>
          <p:cNvSpPr txBox="1">
            <a:spLocks noGrp="1"/>
          </p:cNvSpPr>
          <p:nvPr>
            <p:ph type="ctrTitle"/>
          </p:nvPr>
        </p:nvSpPr>
        <p:spPr>
          <a:xfrm>
            <a:off x="4431850" y="303275"/>
            <a:ext cx="3561300" cy="5058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chemeClr val="lt1"/>
              </a:buClr>
              <a:buSzPts val="7200"/>
              <a:buFont typeface="Century Schoolbook"/>
              <a:buNone/>
            </a:pPr>
            <a:r>
              <a:rPr lang="en-US" sz="2600"/>
              <a:t>Concise but mediocre</a:t>
            </a:r>
            <a:endParaRPr sz="2600"/>
          </a:p>
        </p:txBody>
      </p:sp>
      <p:pic>
        <p:nvPicPr>
          <p:cNvPr id="69" name="Google Shape;69;p6"/>
          <p:cNvPicPr preferRelativeResize="0"/>
          <p:nvPr/>
        </p:nvPicPr>
        <p:blipFill>
          <a:blip r:embed="rId6">
            <a:alphaModFix/>
          </a:blip>
          <a:stretch>
            <a:fillRect/>
          </a:stretch>
        </p:blipFill>
        <p:spPr>
          <a:xfrm>
            <a:off x="10164275" y="5693175"/>
            <a:ext cx="387600" cy="269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8"/>
          <p:cNvSpPr txBox="1">
            <a:spLocks noGrp="1"/>
          </p:cNvSpPr>
          <p:nvPr>
            <p:ph type="ctrTitle"/>
          </p:nvPr>
        </p:nvSpPr>
        <p:spPr>
          <a:xfrm>
            <a:off x="870550" y="293500"/>
            <a:ext cx="3938100" cy="5058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chemeClr val="lt1"/>
              </a:buClr>
              <a:buSzPts val="7200"/>
              <a:buFont typeface="Century Schoolbook"/>
              <a:buNone/>
            </a:pPr>
            <a:r>
              <a:rPr lang="en-US" sz="2600"/>
              <a:t>Prototype set 2/2</a:t>
            </a:r>
            <a:endParaRPr sz="2600"/>
          </a:p>
        </p:txBody>
      </p:sp>
      <p:pic>
        <p:nvPicPr>
          <p:cNvPr id="75" name="Google Shape;75;p8"/>
          <p:cNvPicPr preferRelativeResize="0"/>
          <p:nvPr/>
        </p:nvPicPr>
        <p:blipFill>
          <a:blip r:embed="rId3">
            <a:alphaModFix/>
          </a:blip>
          <a:stretch>
            <a:fillRect/>
          </a:stretch>
        </p:blipFill>
        <p:spPr>
          <a:xfrm>
            <a:off x="870550" y="809075"/>
            <a:ext cx="3755775" cy="5744126"/>
          </a:xfrm>
          <a:prstGeom prst="rect">
            <a:avLst/>
          </a:prstGeom>
          <a:noFill/>
          <a:ln>
            <a:noFill/>
          </a:ln>
        </p:spPr>
      </p:pic>
      <p:pic>
        <p:nvPicPr>
          <p:cNvPr id="76" name="Google Shape;76;p8"/>
          <p:cNvPicPr preferRelativeResize="0"/>
          <p:nvPr/>
        </p:nvPicPr>
        <p:blipFill>
          <a:blip r:embed="rId4">
            <a:alphaModFix/>
          </a:blip>
          <a:stretch>
            <a:fillRect/>
          </a:stretch>
        </p:blipFill>
        <p:spPr>
          <a:xfrm>
            <a:off x="4808563" y="809075"/>
            <a:ext cx="3344682" cy="5744128"/>
          </a:xfrm>
          <a:prstGeom prst="rect">
            <a:avLst/>
          </a:prstGeom>
          <a:noFill/>
          <a:ln>
            <a:noFill/>
          </a:ln>
        </p:spPr>
      </p:pic>
      <p:pic>
        <p:nvPicPr>
          <p:cNvPr id="77" name="Google Shape;77;p8"/>
          <p:cNvPicPr preferRelativeResize="0"/>
          <p:nvPr/>
        </p:nvPicPr>
        <p:blipFill>
          <a:blip r:embed="rId5">
            <a:alphaModFix/>
          </a:blip>
          <a:stretch>
            <a:fillRect/>
          </a:stretch>
        </p:blipFill>
        <p:spPr>
          <a:xfrm>
            <a:off x="8335500" y="809080"/>
            <a:ext cx="3344676" cy="5777161"/>
          </a:xfrm>
          <a:prstGeom prst="rect">
            <a:avLst/>
          </a:prstGeom>
          <a:noFill/>
          <a:ln>
            <a:noFill/>
          </a:ln>
        </p:spPr>
      </p:pic>
      <p:pic>
        <p:nvPicPr>
          <p:cNvPr id="78" name="Google Shape;78;p8"/>
          <p:cNvPicPr preferRelativeResize="0"/>
          <p:nvPr/>
        </p:nvPicPr>
        <p:blipFill>
          <a:blip r:embed="rId6">
            <a:alphaModFix/>
          </a:blip>
          <a:stretch>
            <a:fillRect/>
          </a:stretch>
        </p:blipFill>
        <p:spPr>
          <a:xfrm>
            <a:off x="4808575" y="809075"/>
            <a:ext cx="3344674" cy="5723120"/>
          </a:xfrm>
          <a:prstGeom prst="rect">
            <a:avLst/>
          </a:prstGeom>
          <a:noFill/>
          <a:ln>
            <a:noFill/>
          </a:ln>
        </p:spPr>
      </p:pic>
      <p:pic>
        <p:nvPicPr>
          <p:cNvPr id="79" name="Google Shape;79;p8"/>
          <p:cNvPicPr preferRelativeResize="0"/>
          <p:nvPr/>
        </p:nvPicPr>
        <p:blipFill>
          <a:blip r:embed="rId7">
            <a:alphaModFix/>
          </a:blip>
          <a:stretch>
            <a:fillRect/>
          </a:stretch>
        </p:blipFill>
        <p:spPr>
          <a:xfrm>
            <a:off x="8335500" y="809075"/>
            <a:ext cx="3344674" cy="5777175"/>
          </a:xfrm>
          <a:prstGeom prst="rect">
            <a:avLst/>
          </a:prstGeom>
          <a:noFill/>
          <a:ln>
            <a:noFill/>
          </a:ln>
        </p:spPr>
      </p:pic>
      <p:sp>
        <p:nvSpPr>
          <p:cNvPr id="80" name="Google Shape;80;p8"/>
          <p:cNvSpPr txBox="1">
            <a:spLocks noGrp="1"/>
          </p:cNvSpPr>
          <p:nvPr>
            <p:ph type="ctrTitle"/>
          </p:nvPr>
        </p:nvSpPr>
        <p:spPr>
          <a:xfrm>
            <a:off x="4808575" y="293500"/>
            <a:ext cx="3533100" cy="505800"/>
          </a:xfrm>
          <a:prstGeom prst="rect">
            <a:avLst/>
          </a:prstGeom>
          <a:noFill/>
          <a:ln>
            <a:noFill/>
          </a:ln>
        </p:spPr>
        <p:txBody>
          <a:bodyPr spcFirstLastPara="1" wrap="square" lIns="91425" tIns="45700" rIns="91425" bIns="45700" anchor="t" anchorCtr="0">
            <a:noAutofit/>
          </a:bodyPr>
          <a:lstStyle/>
          <a:p>
            <a:pPr marL="0" lvl="0" indent="0" algn="l" rtl="0">
              <a:lnSpc>
                <a:spcPct val="85000"/>
              </a:lnSpc>
              <a:spcBef>
                <a:spcPts val="0"/>
              </a:spcBef>
              <a:spcAft>
                <a:spcPts val="0"/>
              </a:spcAft>
              <a:buClr>
                <a:schemeClr val="lt1"/>
              </a:buClr>
              <a:buSzPts val="7200"/>
              <a:buFont typeface="Century Schoolbook"/>
              <a:buNone/>
            </a:pPr>
            <a:r>
              <a:rPr lang="en-US" sz="2600"/>
              <a:t>Rich but complicated</a:t>
            </a:r>
            <a:endParaRPr sz="2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1000"/>
                                        <p:tgtEl>
                                          <p:spTgt spid="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
                                        <p:tgtEl>
                                          <p:spTgt spid="76"/>
                                        </p:tgtEl>
                                      </p:cBhvr>
                                    </p:animEffect>
                                    <p:set>
                                      <p:cBhvr>
                                        <p:cTn id="15" dur="1" fill="hold">
                                          <p:stCondLst>
                                            <p:cond delay="0"/>
                                          </p:stCondLst>
                                        </p:cTn>
                                        <p:tgtEl>
                                          <p:spTgt spid="7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1"/>
                                        <p:tgtEl>
                                          <p:spTgt spid="77"/>
                                        </p:tgtEl>
                                      </p:cBhvr>
                                    </p:animEffect>
                                    <p:set>
                                      <p:cBhvr>
                                        <p:cTn id="18" dur="1" fill="hold">
                                          <p:stCondLst>
                                            <p:cond delay="0"/>
                                          </p:stCondLst>
                                        </p:cTn>
                                        <p:tgtEl>
                                          <p:spTgt spid="77"/>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1000"/>
                                        <p:tgtEl>
                                          <p:spTgt spid="78"/>
                                        </p:tgtEl>
                                      </p:cBhvr>
                                    </p:animEffect>
                                  </p:childTnLst>
                                </p:cTn>
                              </p:par>
                              <p:par>
                                <p:cTn id="22" presetID="10" presetClass="entr" presetSubtype="0" fill="hold" nodeType="with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fade">
                                      <p:cBhvr>
                                        <p:cTn id="24"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9"/>
          <p:cNvSpPr txBox="1">
            <a:spLocks noGrp="1"/>
          </p:cNvSpPr>
          <p:nvPr>
            <p:ph type="ctrTitle"/>
          </p:nvPr>
        </p:nvSpPr>
        <p:spPr>
          <a:xfrm>
            <a:off x="870550" y="303275"/>
            <a:ext cx="9418200" cy="5058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chemeClr val="lt1"/>
              </a:buClr>
              <a:buSzPts val="7200"/>
              <a:buFont typeface="Century Schoolbook"/>
              <a:buNone/>
            </a:pPr>
            <a:r>
              <a:rPr lang="en-US" sz="2600"/>
              <a:t>Prototype set 2/2 - The strongest design</a:t>
            </a:r>
            <a:endParaRPr sz="2600"/>
          </a:p>
        </p:txBody>
      </p:sp>
      <p:pic>
        <p:nvPicPr>
          <p:cNvPr id="86" name="Google Shape;86;p9"/>
          <p:cNvPicPr preferRelativeResize="0"/>
          <p:nvPr/>
        </p:nvPicPr>
        <p:blipFill>
          <a:blip r:embed="rId3">
            <a:alphaModFix/>
          </a:blip>
          <a:stretch>
            <a:fillRect/>
          </a:stretch>
        </p:blipFill>
        <p:spPr>
          <a:xfrm>
            <a:off x="870550" y="809075"/>
            <a:ext cx="3755775" cy="5744126"/>
          </a:xfrm>
          <a:prstGeom prst="rect">
            <a:avLst/>
          </a:prstGeom>
          <a:noFill/>
          <a:ln>
            <a:noFill/>
          </a:ln>
        </p:spPr>
      </p:pic>
      <p:pic>
        <p:nvPicPr>
          <p:cNvPr id="87" name="Google Shape;87;p9"/>
          <p:cNvPicPr preferRelativeResize="0"/>
          <p:nvPr/>
        </p:nvPicPr>
        <p:blipFill>
          <a:blip r:embed="rId4">
            <a:alphaModFix/>
          </a:blip>
          <a:stretch>
            <a:fillRect/>
          </a:stretch>
        </p:blipFill>
        <p:spPr>
          <a:xfrm>
            <a:off x="5183875" y="841547"/>
            <a:ext cx="3018701" cy="5174905"/>
          </a:xfrm>
          <a:prstGeom prst="rect">
            <a:avLst/>
          </a:prstGeom>
          <a:noFill/>
          <a:ln>
            <a:noFill/>
          </a:ln>
        </p:spPr>
      </p:pic>
      <p:pic>
        <p:nvPicPr>
          <p:cNvPr id="88" name="Google Shape;88;p9"/>
          <p:cNvPicPr preferRelativeResize="0"/>
          <p:nvPr/>
        </p:nvPicPr>
        <p:blipFill>
          <a:blip r:embed="rId5">
            <a:alphaModFix/>
          </a:blip>
          <a:stretch>
            <a:fillRect/>
          </a:stretch>
        </p:blipFill>
        <p:spPr>
          <a:xfrm>
            <a:off x="8608325" y="831513"/>
            <a:ext cx="3018700" cy="5194978"/>
          </a:xfrm>
          <a:prstGeom prst="rect">
            <a:avLst/>
          </a:prstGeom>
          <a:noFill/>
          <a:ln>
            <a:noFill/>
          </a:ln>
        </p:spPr>
      </p:pic>
      <p:pic>
        <p:nvPicPr>
          <p:cNvPr id="89" name="Google Shape;89;p9"/>
          <p:cNvPicPr preferRelativeResize="0"/>
          <p:nvPr/>
        </p:nvPicPr>
        <p:blipFill>
          <a:blip r:embed="rId6">
            <a:alphaModFix/>
          </a:blip>
          <a:stretch>
            <a:fillRect/>
          </a:stretch>
        </p:blipFill>
        <p:spPr>
          <a:xfrm>
            <a:off x="5183875" y="841562"/>
            <a:ext cx="3018701" cy="5174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
                                        <p:tgtEl>
                                          <p:spTgt spid="87"/>
                                        </p:tgtEl>
                                      </p:cBhvr>
                                    </p:animEffect>
                                  </p:childTnLst>
                                </p:cTn>
                              </p:par>
                              <p:par>
                                <p:cTn id="8" presetID="10" presetClass="entr" presetSubtype="0" fill="hold"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1"/>
                                        <p:tgtEl>
                                          <p:spTgt spid="8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
                                        <p:tgtEl>
                                          <p:spTgt spid="87"/>
                                        </p:tgtEl>
                                      </p:cBhvr>
                                    </p:animEffect>
                                    <p:set>
                                      <p:cBhvr>
                                        <p:cTn id="15" dur="1" fill="hold">
                                          <p:stCondLst>
                                            <p:cond delay="0"/>
                                          </p:stCondLst>
                                        </p:cTn>
                                        <p:tgtEl>
                                          <p:spTgt spid="87"/>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1"/>
                                        <p:tgtEl>
                                          <p:spTgt spid="88"/>
                                        </p:tgtEl>
                                      </p:cBhvr>
                                    </p:animEffect>
                                    <p:set>
                                      <p:cBhvr>
                                        <p:cTn id="18" dur="1" fill="hold">
                                          <p:stCondLst>
                                            <p:cond delay="0"/>
                                          </p:stCondLst>
                                        </p:cTn>
                                        <p:tgtEl>
                                          <p:spTgt spid="88"/>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fade">
                                      <p:cBhvr>
                                        <p:cTn id="21"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风景">
  <a:themeElements>
    <a:clrScheme name="风景">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518</Words>
  <Application>Microsoft Office PowerPoint</Application>
  <PresentationFormat>宽屏</PresentationFormat>
  <Paragraphs>36</Paragraphs>
  <Slides>10</Slides>
  <Notes>10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10</vt:i4>
      </vt:variant>
    </vt:vector>
  </HeadingPairs>
  <TitlesOfParts>
    <vt:vector size="14" baseType="lpstr">
      <vt:lpstr>Century Schoolbook</vt:lpstr>
      <vt:lpstr>Noto Sans Symbols</vt:lpstr>
      <vt:lpstr>Arial</vt:lpstr>
      <vt:lpstr>风景</vt:lpstr>
      <vt:lpstr>Human-Computer Interaction Project Phase 2</vt:lpstr>
      <vt:lpstr>Content</vt:lpstr>
      <vt:lpstr>Initial conceptual model </vt:lpstr>
      <vt:lpstr>interface type that fit our identified interaction modes</vt:lpstr>
      <vt:lpstr>PowerPoint 演示文稿</vt:lpstr>
      <vt:lpstr>PowerPoint 演示文稿</vt:lpstr>
      <vt:lpstr>Prototype set 1/2</vt:lpstr>
      <vt:lpstr>Prototype set 2/2</vt:lpstr>
      <vt:lpstr>Prototype set 2/2 - The strongest design</vt:lpstr>
      <vt:lpstr>Thank you ! Any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Human-Computer Interaction Project Phase 2</dc:title>
  <dc:creator>笑瀚 李</dc:creator>
  <cp:lastModifiedBy>笑瀚 李</cp:lastModifiedBy>
  <cp:revision>2</cp:revision>
  <dcterms:created xsi:type="dcterms:W3CDTF">2019-09-25T07:27:38Z</dcterms:created>
  <dcterms:modified xsi:type="dcterms:W3CDTF">2019-09-25T13:56:16Z</dcterms:modified>
</cp:coreProperties>
</file>